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0" r:id="rId4"/>
  </p:sldMasterIdLst>
  <p:notesMasterIdLst>
    <p:notesMasterId r:id="rId30"/>
  </p:notesMasterIdLst>
  <p:handoutMasterIdLst>
    <p:handoutMasterId r:id="rId31"/>
  </p:handoutMasterIdLst>
  <p:sldIdLst>
    <p:sldId id="330" r:id="rId5"/>
    <p:sldId id="774" r:id="rId6"/>
    <p:sldId id="775" r:id="rId7"/>
    <p:sldId id="779" r:id="rId8"/>
    <p:sldId id="777" r:id="rId9"/>
    <p:sldId id="778" r:id="rId10"/>
    <p:sldId id="780" r:id="rId11"/>
    <p:sldId id="776" r:id="rId12"/>
    <p:sldId id="781" r:id="rId13"/>
    <p:sldId id="782" r:id="rId14"/>
    <p:sldId id="784" r:id="rId15"/>
    <p:sldId id="783" r:id="rId16"/>
    <p:sldId id="785" r:id="rId17"/>
    <p:sldId id="786" r:id="rId18"/>
    <p:sldId id="797" r:id="rId19"/>
    <p:sldId id="791" r:id="rId20"/>
    <p:sldId id="792" r:id="rId21"/>
    <p:sldId id="793" r:id="rId22"/>
    <p:sldId id="795" r:id="rId23"/>
    <p:sldId id="796" r:id="rId24"/>
    <p:sldId id="789" r:id="rId25"/>
    <p:sldId id="794" r:id="rId26"/>
    <p:sldId id="790" r:id="rId27"/>
    <p:sldId id="788" r:id="rId28"/>
    <p:sldId id="787" r:id="rId2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7"/>
    <p:restoredTop sz="91507"/>
  </p:normalViewPr>
  <p:slideViewPr>
    <p:cSldViewPr snapToObjects="1">
      <p:cViewPr varScale="1">
        <p:scale>
          <a:sx n="139" d="100"/>
          <a:sy n="139" d="100"/>
        </p:scale>
        <p:origin x="176" y="224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05AD6-44C0-D94A-B357-618767C8BD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E4084-455F-A24E-956F-C5E7D95FD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BFCEB-479A-EC4A-B19B-32183B0D318E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95D60-66CA-3E46-8F41-5C9A43CABD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553A2-0559-274E-87F0-B289B7E005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CF63A-ED8F-064F-9ABF-6B9C29BB7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5DD46-2E05-8449-95FD-7672CEC06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F660-CFA5-5D45-B2B3-A68CFB6C2F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11D13FE-E034-0A42-884F-AF19C5269666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8FACB7-8B08-E24E-B041-F275B3B31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918DB6-2699-B347-A721-4E1FABABF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13C53-5A95-064A-BC5B-EAF5B62B1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8D7B-747F-EE4D-B19C-2B3F9E5B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52AF1BC-215A-7C4C-9B84-9B5364D14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FB20C2A6-E2AA-6D4E-B878-CF04D81AF2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2CE3E86F-2625-8F41-9226-8C80BC5272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CE96B346-DB0B-2348-B4FE-E984D8422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0F6D9FC-3302-204A-B24B-AD8F36F2649A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60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71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96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462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58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03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4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54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8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41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59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1429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76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49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356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245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3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6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1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6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14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1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73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5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30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24203-36F3-5D48-93B3-E40D336F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9A1ED73-2F58-324E-91B5-4ACF277645DD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A7670-3648-BC40-ADC9-6930B81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8FC1A-711D-0D46-9BCA-38378039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61A99C-14C8-594D-9D6A-D738B84A58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6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D71B-C8AC-F54B-8959-0EF111AC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CDC0BF-8BF1-5843-9E76-6E633226C487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EB1C0-650D-FA4F-A341-73BB7D8B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BEB89-04EB-3549-9E1E-6B2C790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6910A9A-DE29-8F4D-9B0B-EE4BD7396AF8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F6097-8ACF-8649-A66A-F29EEDDA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52535BC-949D-D543-AB93-3315CC757D32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C8333-9B0D-FF4E-9BA8-3149A457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C205-941E-964C-80F2-4D845DC6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402657E-7D8B-904E-B73B-B889BAB37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4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D3B1-786C-B34F-BF5E-67FA6322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7636DC7-08E8-D542-87C9-C0A11F9631A4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B9DB-A1DB-564F-A37F-32023024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0E2A-E091-1446-8883-35D2948A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783EC30-2678-B549-B661-A5C9DD875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404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D778-BC41-7247-97DC-445C3D66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F7D72AB-C72B-FC42-AD85-5E8BC6ABDAC1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4885-7814-D641-92C6-15F0752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7021-A831-694E-A92D-3FF7E2C2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C3ABFBE-5C42-EE43-BE8A-E8332DB79B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39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364237-53BF-4C44-8573-06EEB9D4BB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A7AA60C-4C3C-CA4D-99A1-F5AE14CFD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5B067-6832-8B41-8FF8-B08946B362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733550"/>
            <a:ext cx="91440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 i="0" baseline="0" dirty="0">
                <a:solidFill>
                  <a:schemeClr val="bg1"/>
                </a:solidFill>
              </a:rPr>
              <a:t>Section Title Section Title </a:t>
            </a:r>
            <a:endParaRPr lang="en-US" altLang="en-US" b="1" i="0" baseline="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en-US" b="1" i="0" baseline="0" dirty="0">
                <a:solidFill>
                  <a:schemeClr val="bg1"/>
                </a:solidFill>
              </a:rPr>
              <a:t>Section Subtitle Section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A7115-F5EA-6A4C-88E4-EE99A649CE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025C6E99-FC12-6A41-98DD-1C486AC4BA59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RSIF</a:t>
            </a:r>
          </a:p>
        </p:txBody>
      </p:sp>
    </p:spTree>
    <p:extLst>
      <p:ext uri="{BB962C8B-B14F-4D97-AF65-F5344CB8AC3E}">
        <p14:creationId xmlns:p14="http://schemas.microsoft.com/office/powerpoint/2010/main" val="990138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>
            <a:extLst>
              <a:ext uri="{FF2B5EF4-FFF2-40B4-BE49-F238E27FC236}">
                <a16:creationId xmlns:a16="http://schemas.microsoft.com/office/drawing/2014/main" id="{C98629AA-70FE-7C4A-A2A0-060A09FA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208930-DF6E-C343-8953-1E3CDE2D9F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92A5E6D-295D-5345-A300-18E849455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E59EA-0ECD-0C41-82AC-FFA19C5BEC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65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55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6172200" cy="4616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819150"/>
            <a:ext cx="3962400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indent="-13716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x9_BG-02.jpg">
            <a:extLst>
              <a:ext uri="{FF2B5EF4-FFF2-40B4-BE49-F238E27FC236}">
                <a16:creationId xmlns:a16="http://schemas.microsoft.com/office/drawing/2014/main" id="{9BD2B814-CEF8-9745-A790-E058BDDE0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7984A-5BE0-3A4A-99C7-C48609A403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EB6FB4E-9BB6-6C4A-A11A-B6A8BBA94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15181A57-2D3A-9544-9C65-7627C9B7D8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8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8D65-142C-544D-B0C6-164852DD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A2CC1A9-2DCF-0344-B6F4-3B3DF1481DC3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4773E-579C-B842-9F8E-6C83BCC5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8DA6-8D6E-A94B-88E9-7FE4F58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C413AB9-9847-1041-BA98-754A0D8B2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4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1B77-0F6E-DB4F-8213-3571309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877CE69-E758-B44E-BCFC-F8F51F88C5F0}" type="datetimeFigureOut">
              <a:rPr lang="en-US" altLang="en-US"/>
              <a:pPr>
                <a:defRPr/>
              </a:pPr>
              <a:t>10/12/22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F1CC-5183-EB46-84B7-09F62A70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3F2B-718B-7944-9153-4960847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5872FF7-D52B-2C4D-8DE1-4AA574D8C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59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3796-466B-2D49-9994-69C3DD7E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9CFC10E-2430-114E-90FE-F233DA3620ED}" type="datetime1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C5EBA-5422-B34B-AB12-3CFD4265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1A5E-D3ED-E649-91C4-97D19544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32CFDDF-70F6-AA45-AB0C-3551A298E8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89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B15E7-D1A9-B942-9F31-5DEDFF190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981D2F-1BF6-1142-8CDD-9E6EE41BF7CF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2AA78-6812-E949-A28B-E986B2F0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4485-990C-A947-8A7C-40DFFF47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00801BE-A2A5-F041-A35C-578035D8CE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4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3DF2C-A6E1-B940-A2EE-09366BE6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82CD02B-1601-C748-B682-F29CB6DAB837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AB04E-2228-9043-828E-83F036F2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EC86D-FD83-D846-8B43-5381CC5C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F42A925-C71F-3A4E-8132-4793A59A7E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0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965ED-983B-6D47-9E11-9A90BAAD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9FB2887-C520-3341-A283-34809B92C6F0}" type="datetimeFigureOut">
              <a:rPr lang="en-US" altLang="en-US"/>
              <a:pPr>
                <a:defRPr/>
              </a:pPr>
              <a:t>10/12/22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ED60B-30E8-C145-8BB7-873C2568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EBC1-0946-B143-AFBE-D60E4E2D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FC53BB9-488F-9046-9954-97EFE7742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FB8-21F9-8549-AD7A-B0BC87D444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7411" name="Picture 7">
            <a:extLst>
              <a:ext uri="{FF2B5EF4-FFF2-40B4-BE49-F238E27FC236}">
                <a16:creationId xmlns:a16="http://schemas.microsoft.com/office/drawing/2014/main" id="{6A588F8F-48F0-0D45-AAD8-D7C51A767DA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8">
            <a:extLst>
              <a:ext uri="{FF2B5EF4-FFF2-40B4-BE49-F238E27FC236}">
                <a16:creationId xmlns:a16="http://schemas.microsoft.com/office/drawing/2014/main" id="{E5FEDC2D-10D4-4941-91E4-B317AA4373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6CFF230-4932-1F4D-98B7-73C19F6DC554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Lives, Educating Leaders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  <p:sldLayoutId id="2147493565" r:id="rId2"/>
    <p:sldLayoutId id="2147493574" r:id="rId3"/>
    <p:sldLayoutId id="2147493575" r:id="rId4"/>
    <p:sldLayoutId id="2147493576" r:id="rId5"/>
    <p:sldLayoutId id="2147493577" r:id="rId6"/>
    <p:sldLayoutId id="2147493578" r:id="rId7"/>
    <p:sldLayoutId id="2147493579" r:id="rId8"/>
    <p:sldLayoutId id="2147493580" r:id="rId9"/>
    <p:sldLayoutId id="2147493581" r:id="rId10"/>
    <p:sldLayoutId id="2147493582" r:id="rId11"/>
    <p:sldLayoutId id="2147493583" r:id="rId12"/>
    <p:sldLayoutId id="2147493584" r:id="rId13"/>
    <p:sldLayoutId id="2147493585" r:id="rId14"/>
    <p:sldLayoutId id="2147493586" r:id="rId15"/>
    <p:sldLayoutId id="2147493566" r:id="rId16"/>
    <p:sldLayoutId id="2147493572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8E4ED7-838D-3B41-B9F3-8A8937E3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4ED10302-8A79-6048-8CDB-8FDB5F64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>
            <a:extLst>
              <a:ext uri="{FF2B5EF4-FFF2-40B4-BE49-F238E27FC236}">
                <a16:creationId xmlns:a16="http://schemas.microsoft.com/office/drawing/2014/main" id="{A7B3DB77-25BC-8648-BC82-AD0DDD79F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468" y="-47605"/>
            <a:ext cx="9328468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Explainable ML - XML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Montserrat" pitchFamily="2" charset="77"/>
              </a:rPr>
              <a:t>Pierre </a:t>
            </a:r>
            <a:r>
              <a:rPr lang="en-US" altLang="en-US" sz="1800" dirty="0">
                <a:solidFill>
                  <a:schemeClr val="bg1"/>
                </a:solidFill>
                <a:latin typeface="Montserrat" pitchFamily="2" charset="77"/>
              </a:rPr>
              <a:t>Gentine – Columbia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749" name="TextBox 10">
            <a:extLst>
              <a:ext uri="{FF2B5EF4-FFF2-40B4-BE49-F238E27FC236}">
                <a16:creationId xmlns:a16="http://schemas.microsoft.com/office/drawing/2014/main" id="{16B00F16-FA4E-EC47-B0AE-C8B08FC63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BD51F-C8BA-C940-AEC6-DA7B4A1805E9}"/>
              </a:ext>
            </a:extLst>
          </p:cNvPr>
          <p:cNvSpPr/>
          <p:nvPr/>
        </p:nvSpPr>
        <p:spPr>
          <a:xfrm>
            <a:off x="76200" y="4324350"/>
            <a:ext cx="1143000" cy="4794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AF917-FB78-1B43-965D-8D2CCF933F47}"/>
              </a:ext>
            </a:extLst>
          </p:cNvPr>
          <p:cNvSpPr/>
          <p:nvPr/>
        </p:nvSpPr>
        <p:spPr>
          <a:xfrm>
            <a:off x="0" y="4171950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0859F-512B-CF45-B742-52891078491F}"/>
              </a:ext>
            </a:extLst>
          </p:cNvPr>
          <p:cNvSpPr/>
          <p:nvPr/>
        </p:nvSpPr>
        <p:spPr>
          <a:xfrm>
            <a:off x="1828800" y="5026025"/>
            <a:ext cx="914400" cy="91440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A12A0-4435-784D-8391-CEC8AD1DB092}"/>
              </a:ext>
            </a:extLst>
          </p:cNvPr>
          <p:cNvSpPr/>
          <p:nvPr/>
        </p:nvSpPr>
        <p:spPr>
          <a:xfrm>
            <a:off x="7772400" y="4115563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984B52-1A90-1843-8439-1A39056F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52" y="967947"/>
            <a:ext cx="5529072" cy="36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10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1416D-3B20-1648-AEBC-7E927F9F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9" y="786672"/>
            <a:ext cx="1008261" cy="611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7A0DE-8209-FB4B-AC4B-BFF748BE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886196"/>
            <a:ext cx="5865424" cy="1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9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Once upon a time: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backpropagation</a:t>
            </a:r>
            <a:br>
              <a:rPr lang="en-US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Chain’s rule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Same thing!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F127895A-4424-A944-93DA-17418A51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76244"/>
            <a:ext cx="5905500" cy="189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FB386-5AA3-7242-B59D-C9F85D9C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84" y="840271"/>
            <a:ext cx="3116615" cy="7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947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535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Shapley Additive Explanations  (SHAP)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Game theory.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7384C-E229-3E81-AFB7-81B431FB8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6"/>
          <a:stretch/>
        </p:blipFill>
        <p:spPr>
          <a:xfrm>
            <a:off x="1027404" y="1129276"/>
            <a:ext cx="4800600" cy="320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0D61-412B-5A24-B678-EAD6F6461732}"/>
              </a:ext>
            </a:extLst>
          </p:cNvPr>
          <p:cNvSpPr txBox="1"/>
          <p:nvPr/>
        </p:nvSpPr>
        <p:spPr>
          <a:xfrm>
            <a:off x="5959982" y="2517138"/>
            <a:ext cx="179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 </a:t>
            </a:r>
            <a:r>
              <a:rPr lang="en-US" dirty="0">
                <a:solidFill>
                  <a:schemeClr val="bg1"/>
                </a:solidFill>
              </a:rPr>
              <a:t>mimics </a:t>
            </a:r>
            <a:r>
              <a:rPr lang="en-US" i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 for a single prediction</a:t>
            </a:r>
          </a:p>
        </p:txBody>
      </p:sp>
    </p:spTree>
    <p:extLst>
      <p:ext uri="{BB962C8B-B14F-4D97-AF65-F5344CB8AC3E}">
        <p14:creationId xmlns:p14="http://schemas.microsoft.com/office/powerpoint/2010/main" val="39330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Shapley Additive Explanations  (SHAP)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Game theory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Lloyd Shapley (Nobel in Economics)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If we have a coalition </a:t>
            </a:r>
            <a:r>
              <a:rPr lang="en-US" i="1" dirty="0">
                <a:solidFill>
                  <a:schemeClr val="bg1"/>
                </a:solidFill>
                <a:latin typeface="Montserrat" pitchFamily="2" charset="77"/>
              </a:rPr>
              <a:t>C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that collaborate to produce a value </a:t>
            </a:r>
            <a:r>
              <a:rPr lang="en-US" i="1" dirty="0">
                <a:solidFill>
                  <a:schemeClr val="bg1"/>
                </a:solidFill>
                <a:latin typeface="Montserrat" pitchFamily="2" charset="77"/>
              </a:rPr>
              <a:t>V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How much did each individual member contribute to the final value?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375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Inspired by Game theory.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7BBCA-9A07-D583-823D-431D517D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70" y="1083595"/>
            <a:ext cx="5273329" cy="35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Coalition: subset of features (players)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E434B-2087-A14A-FB62-9CCD8AE8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098612"/>
            <a:ext cx="6172200" cy="36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18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7387-4EEB-7FD2-E5B7-15BA578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924650"/>
            <a:ext cx="6591300" cy="3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7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19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B49BF-29E8-6949-122F-9F449CBA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97" y="582129"/>
            <a:ext cx="6928075" cy="4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2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Major advances with the deep learning</a:t>
            </a:r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A8A78C-CD9D-8148-93DE-D48518ABE95B}"/>
              </a:ext>
            </a:extLst>
          </p:cNvPr>
          <p:cNvSpPr txBox="1"/>
          <p:nvPr/>
        </p:nvSpPr>
        <p:spPr>
          <a:xfrm>
            <a:off x="6059929" y="2424356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Precipitation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95136-F527-3E42-A8A3-2EB47EFA869C}"/>
              </a:ext>
            </a:extLst>
          </p:cNvPr>
          <p:cNvSpPr txBox="1"/>
          <p:nvPr/>
        </p:nvSpPr>
        <p:spPr>
          <a:xfrm>
            <a:off x="3076608" y="439155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Many (many) weights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black box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6A7A193C-E8C6-FB40-ADF5-AC89ADDA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75" y="876671"/>
            <a:ext cx="5535049" cy="33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2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20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Generated results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A75E8C-4EDF-E771-19F9-E1D30790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06" y="1028714"/>
            <a:ext cx="6781800" cy="35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75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continuous variables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752CF-446E-DDB7-2D99-D85855E6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56" y="1005973"/>
            <a:ext cx="8459923" cy="28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5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Marginal contribution of member A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7387-4EEB-7FD2-E5B7-15BA578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924650"/>
            <a:ext cx="6591300" cy="3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continuous variables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00B60-2110-D473-A8B2-A197F705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56" y="944829"/>
            <a:ext cx="53213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images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78AEB-1B00-5D74-41EC-F9E46272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3"/>
            <a:ext cx="9144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79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3. SHAP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Example for images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215247-105C-4040-BBA9-FD7770BF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65" y="1098753"/>
            <a:ext cx="4927600" cy="38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9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How to open up the black box?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Interpreting what is in the gut of deep NN/CNN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Explainable ML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Also helps build trustworthiness in models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Right answer for the right reason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 few examples: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Adjoint/gradient – Saliency maps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SHAPley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</p:spTree>
    <p:extLst>
      <p:ext uri="{BB962C8B-B14F-4D97-AF65-F5344CB8AC3E}">
        <p14:creationId xmlns:p14="http://schemas.microsoft.com/office/powerpoint/2010/main" val="77515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from.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before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k</a:t>
            </a:r>
          </a:p>
          <a:p>
            <a:pPr algn="ctr"/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a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– output from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(after activation function)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w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jk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- weights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71C76-65E2-39B2-FC2E-DBFE48821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3063438"/>
            <a:ext cx="252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LRP-0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LRP-epsilon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Limit noisy information – filter by small noise epsilon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LRP-gamma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Favor positive contributions compared to negative contributions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D75CFC-50D6-BE47-8270-297319113F34}"/>
              </a:ext>
            </a:extLst>
          </p:cNvPr>
          <p:cNvSpPr/>
          <p:nvPr/>
        </p:nvSpPr>
        <p:spPr>
          <a:xfrm>
            <a:off x="6019800" y="1645877"/>
            <a:ext cx="1726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Equivalent to gradient x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9A739-1996-434C-852B-ED1953CB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44" y="2461517"/>
            <a:ext cx="2555565" cy="680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0BC54-AA5D-144F-9B6D-E1F897AF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290" y="3832696"/>
            <a:ext cx="2977078" cy="680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02776-DEA4-C6C0-AC22-3E8A267C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064" y="1088125"/>
            <a:ext cx="2527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generic rule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Can split computation into 4 </a:t>
            </a:r>
            <a:r>
              <a:rPr lang="en-US" dirty="0" err="1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substeps</a:t>
            </a:r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What we will do in the notebook – stay tuned</a:t>
            </a: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CFEBE-9C05-E543-BB87-56511DDA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921692"/>
            <a:ext cx="3972560" cy="971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80097-1F7C-E84F-904E-CCD11B507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005" y="2552850"/>
            <a:ext cx="4851400" cy="1212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0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8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A608D-A5A0-274B-B5EA-16B372AB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2525" y="-1438544"/>
            <a:ext cx="3818950" cy="794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FB69DA-47BE-514F-9389-B33CFA975A16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</p:spTree>
    <p:extLst>
      <p:ext uri="{BB962C8B-B14F-4D97-AF65-F5344CB8AC3E}">
        <p14:creationId xmlns:p14="http://schemas.microsoft.com/office/powerpoint/2010/main" val="250894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809FF-89F0-6B41-81A9-DFF66A19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571500"/>
            <a:ext cx="58928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2868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indent="137160">
          <a:spcAft>
            <a:spcPts val="600"/>
          </a:spcAft>
          <a:buFont typeface="Arial" panose="020B0604020202020204" pitchFamily="34" charset="0"/>
          <a:buChar char="•"/>
          <a:defRPr sz="2000" dirty="0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9707</TotalTime>
  <Words>706</Words>
  <Application>Microsoft Macintosh PowerPoint</Application>
  <PresentationFormat>On-screen Show (16:9)</PresentationFormat>
  <Paragraphs>256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Montserrat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743</cp:revision>
  <cp:lastPrinted>2022-10-12T10:45:49Z</cp:lastPrinted>
  <dcterms:created xsi:type="dcterms:W3CDTF">2010-04-12T23:12:02Z</dcterms:created>
  <dcterms:modified xsi:type="dcterms:W3CDTF">2022-10-12T19:00:21Z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